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4" r:id="rId5"/>
    <p:sldId id="260" r:id="rId6"/>
    <p:sldId id="262" r:id="rId7"/>
    <p:sldId id="257" r:id="rId8"/>
    <p:sldId id="265"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33"/>
    <p:restoredTop sz="95741"/>
  </p:normalViewPr>
  <p:slideViewPr>
    <p:cSldViewPr snapToGrid="0">
      <p:cViewPr varScale="1">
        <p:scale>
          <a:sx n="92" d="100"/>
          <a:sy n="92" d="100"/>
        </p:scale>
        <p:origin x="18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61E7-B8C5-818F-7AB9-46A890205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285AE-5CEA-C4BD-F37C-F497E2CDB9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4D090D-5FCE-C50E-2E20-972B64F8ED55}"/>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5" name="Footer Placeholder 4">
            <a:extLst>
              <a:ext uri="{FF2B5EF4-FFF2-40B4-BE49-F238E27FC236}">
                <a16:creationId xmlns:a16="http://schemas.microsoft.com/office/drawing/2014/main" id="{B4C811C0-2F1A-411B-8E6E-B82C6DB54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C5746-9859-E199-48CD-2047C098942C}"/>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283312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BDE2-B9CC-54E0-8872-D6589DC3B2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918B8-CDCC-D621-464C-47941419E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91173-6CA6-D89C-0914-1C766228C44E}"/>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5" name="Footer Placeholder 4">
            <a:extLst>
              <a:ext uri="{FF2B5EF4-FFF2-40B4-BE49-F238E27FC236}">
                <a16:creationId xmlns:a16="http://schemas.microsoft.com/office/drawing/2014/main" id="{366C660D-D523-8FC0-9544-1C039BCDB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F082-F024-CD07-8C93-9EE8328F58D5}"/>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32931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47647-C542-C8AA-30B8-CD6A57F08D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4775D-C0A6-DCB2-EAD9-215C65F11B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EFAEB-FC11-804A-00BC-9A9FA0EF96D2}"/>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5" name="Footer Placeholder 4">
            <a:extLst>
              <a:ext uri="{FF2B5EF4-FFF2-40B4-BE49-F238E27FC236}">
                <a16:creationId xmlns:a16="http://schemas.microsoft.com/office/drawing/2014/main" id="{46063119-AF11-6223-2D9F-83A9F3D11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10C98-4F69-0B71-8F67-B74ABA5EE683}"/>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142167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F809-95E6-0E11-8D0D-4484F139B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7BA74-82A4-CD4F-FD56-FFD0877D7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FE70F-07E6-8904-6871-40B8102E06E3}"/>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5" name="Footer Placeholder 4">
            <a:extLst>
              <a:ext uri="{FF2B5EF4-FFF2-40B4-BE49-F238E27FC236}">
                <a16:creationId xmlns:a16="http://schemas.microsoft.com/office/drawing/2014/main" id="{D1167731-EEEA-6499-AB20-27640DB96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DBC87-D89E-FA80-4D85-2F237D4CD7CE}"/>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277958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686C-95F4-C6E1-6DEC-7520F9C832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A402-A415-A2A7-E9C9-D0157BE0A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83713-DF78-F2AA-2616-E76F090DF8F2}"/>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5" name="Footer Placeholder 4">
            <a:extLst>
              <a:ext uri="{FF2B5EF4-FFF2-40B4-BE49-F238E27FC236}">
                <a16:creationId xmlns:a16="http://schemas.microsoft.com/office/drawing/2014/main" id="{C62FBA3C-B6AF-04F5-9853-F180336EE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ED0EF-E215-2491-6E05-F30EFCBF88BD}"/>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200613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0161-351E-3996-C3D7-6B849E170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F2558-A9D3-49EE-61A4-6F3658E205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5FDCD-C07F-8F4D-96F0-78D7DC8ED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285E6-6CF6-0CD4-8D2C-070C96B9FE77}"/>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6" name="Footer Placeholder 5">
            <a:extLst>
              <a:ext uri="{FF2B5EF4-FFF2-40B4-BE49-F238E27FC236}">
                <a16:creationId xmlns:a16="http://schemas.microsoft.com/office/drawing/2014/main" id="{87EA3119-D126-6BF9-0BF7-87DE0E7D8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9A608-E20A-4901-71EB-FF620B3FE90F}"/>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4118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EDBE-7AF7-66F6-38B7-502D2E7C6B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70A1D7-DAF4-5216-CF87-230DCBA58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C45CA-89A8-77CB-AB1D-FCD73A0A0C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8AA92-1E25-C070-E39E-A0EF93369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379DF-50FF-402A-9F62-240016F37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926AA2-6387-7AED-691B-01BAECF5E4FE}"/>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8" name="Footer Placeholder 7">
            <a:extLst>
              <a:ext uri="{FF2B5EF4-FFF2-40B4-BE49-F238E27FC236}">
                <a16:creationId xmlns:a16="http://schemas.microsoft.com/office/drawing/2014/main" id="{B2CDE450-8451-E971-48DD-3BEF0E03E2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EC8490-A776-FF46-5EE3-1028B562D0A9}"/>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33387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23FD-90B0-8AF1-EE5D-BF956A6DA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98ED10-59C4-E5AC-BD98-5615C0FC52EC}"/>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4" name="Footer Placeholder 3">
            <a:extLst>
              <a:ext uri="{FF2B5EF4-FFF2-40B4-BE49-F238E27FC236}">
                <a16:creationId xmlns:a16="http://schemas.microsoft.com/office/drawing/2014/main" id="{21A0DB29-0266-6777-CF89-07C299C142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897F8A-8835-AB16-44D1-55CE28CFB613}"/>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317785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08E8A-1C36-379B-C717-12D4ECE952AC}"/>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3" name="Footer Placeholder 2">
            <a:extLst>
              <a:ext uri="{FF2B5EF4-FFF2-40B4-BE49-F238E27FC236}">
                <a16:creationId xmlns:a16="http://schemas.microsoft.com/office/drawing/2014/main" id="{060D3E6F-6974-FB86-34F6-0750737DE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52A1B-77F2-DF2E-1B24-1E4049B47020}"/>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30028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7E96-A066-E4D8-4F2F-CF201F475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381FF-D3E2-4C09-58E6-A5C6F7110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CC6D4-32A6-CD87-5302-57A4D94CD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4E977-C19C-10AE-3641-60F4DE2B7DDE}"/>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6" name="Footer Placeholder 5">
            <a:extLst>
              <a:ext uri="{FF2B5EF4-FFF2-40B4-BE49-F238E27FC236}">
                <a16:creationId xmlns:a16="http://schemas.microsoft.com/office/drawing/2014/main" id="{97EB6509-9ECC-A2E6-4FF3-ADAB49DF2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99570-C012-00C4-AB81-BDA20D22824C}"/>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317473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4F4E-58C7-2043-50F3-2936801F6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F25EC2-C582-B1BB-E03F-718CF1163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E8C5B0-9018-F9FA-3328-123A49D21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84906-C497-742D-9D3C-BC30B60F5469}"/>
              </a:ext>
            </a:extLst>
          </p:cNvPr>
          <p:cNvSpPr>
            <a:spLocks noGrp="1"/>
          </p:cNvSpPr>
          <p:nvPr>
            <p:ph type="dt" sz="half" idx="10"/>
          </p:nvPr>
        </p:nvSpPr>
        <p:spPr/>
        <p:txBody>
          <a:bodyPr/>
          <a:lstStyle/>
          <a:p>
            <a:fld id="{8AC6ECCE-3F45-2F45-8066-171C1EE78306}" type="datetimeFigureOut">
              <a:rPr lang="en-US" smtClean="0"/>
              <a:t>3/8/24</a:t>
            </a:fld>
            <a:endParaRPr lang="en-US"/>
          </a:p>
        </p:txBody>
      </p:sp>
      <p:sp>
        <p:nvSpPr>
          <p:cNvPr id="6" name="Footer Placeholder 5">
            <a:extLst>
              <a:ext uri="{FF2B5EF4-FFF2-40B4-BE49-F238E27FC236}">
                <a16:creationId xmlns:a16="http://schemas.microsoft.com/office/drawing/2014/main" id="{1408745C-4A6F-7400-ABFE-91806818D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8C808-AD34-881C-3C0C-3F0669BABDC6}"/>
              </a:ext>
            </a:extLst>
          </p:cNvPr>
          <p:cNvSpPr>
            <a:spLocks noGrp="1"/>
          </p:cNvSpPr>
          <p:nvPr>
            <p:ph type="sldNum" sz="quarter" idx="12"/>
          </p:nvPr>
        </p:nvSpPr>
        <p:spPr/>
        <p:txBody>
          <a:bodyPr/>
          <a:lstStyle/>
          <a:p>
            <a:fld id="{9E1A7D43-6FB1-074F-94B8-EAD4D5064E72}" type="slidenum">
              <a:rPr lang="en-US" smtClean="0"/>
              <a:t>‹#›</a:t>
            </a:fld>
            <a:endParaRPr lang="en-US"/>
          </a:p>
        </p:txBody>
      </p:sp>
    </p:spTree>
    <p:extLst>
      <p:ext uri="{BB962C8B-B14F-4D97-AF65-F5344CB8AC3E}">
        <p14:creationId xmlns:p14="http://schemas.microsoft.com/office/powerpoint/2010/main" val="149587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62373-4A51-A424-96C6-A6F25AFD2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6528E9-6FC1-71FD-76B0-337D05640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42DA8-8732-E7AE-4783-673F62158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6ECCE-3F45-2F45-8066-171C1EE78306}" type="datetimeFigureOut">
              <a:rPr lang="en-US" smtClean="0"/>
              <a:t>3/8/24</a:t>
            </a:fld>
            <a:endParaRPr lang="en-US"/>
          </a:p>
        </p:txBody>
      </p:sp>
      <p:sp>
        <p:nvSpPr>
          <p:cNvPr id="5" name="Footer Placeholder 4">
            <a:extLst>
              <a:ext uri="{FF2B5EF4-FFF2-40B4-BE49-F238E27FC236}">
                <a16:creationId xmlns:a16="http://schemas.microsoft.com/office/drawing/2014/main" id="{41516608-8D62-5B1D-013F-BEA34142CD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14B814-BA6D-44F2-EDAB-BA2B923BF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A7D43-6FB1-074F-94B8-EAD4D5064E72}" type="slidenum">
              <a:rPr lang="en-US" smtClean="0"/>
              <a:t>‹#›</a:t>
            </a:fld>
            <a:endParaRPr lang="en-US"/>
          </a:p>
        </p:txBody>
      </p:sp>
    </p:spTree>
    <p:extLst>
      <p:ext uri="{BB962C8B-B14F-4D97-AF65-F5344CB8AC3E}">
        <p14:creationId xmlns:p14="http://schemas.microsoft.com/office/powerpoint/2010/main" val="2748254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ennifer@useventing.com" TargetMode="External"/><Relationship Id="rId2" Type="http://schemas.openxmlformats.org/officeDocument/2006/relationships/hyperlink" Target="https://useventing.com/safety-education/forms-documents/interscholastic-eventing-league-application-form"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eventing.com/events-competitions/intercollegiate-eventing-program/intercollegiate-eventing-program-list"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useventing.com/membership/emerging-athletes-u21/2024-ea21-rider-application"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sef.org/learning-center/youth-programs/grants-scholarships/high-school-scholarship"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098A91-C017-B1AA-9DC6-3EA82394D563}"/>
              </a:ext>
            </a:extLst>
          </p:cNvPr>
          <p:cNvSpPr>
            <a:spLocks noGrp="1"/>
          </p:cNvSpPr>
          <p:nvPr>
            <p:ph type="ctrTitle"/>
          </p:nvPr>
        </p:nvSpPr>
        <p:spPr>
          <a:xfrm>
            <a:off x="1145136" y="1028700"/>
            <a:ext cx="9947305" cy="1090657"/>
          </a:xfrm>
        </p:spPr>
        <p:txBody>
          <a:bodyPr>
            <a:normAutofit/>
          </a:bodyPr>
          <a:lstStyle/>
          <a:p>
            <a:r>
              <a:rPr lang="en-US" sz="4800">
                <a:solidFill>
                  <a:srgbClr val="FFFFFF"/>
                </a:solidFill>
              </a:rPr>
              <a:t>Parent Meeting 2024</a:t>
            </a:r>
          </a:p>
        </p:txBody>
      </p:sp>
      <p:sp>
        <p:nvSpPr>
          <p:cNvPr id="56" name="Freeform: Shape 55">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logo with a horse and a letter v&#10;&#10;Description automatically generated">
            <a:extLst>
              <a:ext uri="{FF2B5EF4-FFF2-40B4-BE49-F238E27FC236}">
                <a16:creationId xmlns:a16="http://schemas.microsoft.com/office/drawing/2014/main" id="{2D74933D-788C-C620-7921-439DF6C88D93}"/>
              </a:ext>
            </a:extLst>
          </p:cNvPr>
          <p:cNvPicPr>
            <a:picLocks noChangeAspect="1"/>
          </p:cNvPicPr>
          <p:nvPr/>
        </p:nvPicPr>
        <p:blipFill rotWithShape="1">
          <a:blip r:embed="rId2"/>
          <a:srcRect t="12484" r="1" b="22302"/>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p:spPr>
      </p:pic>
    </p:spTree>
    <p:extLst>
      <p:ext uri="{BB962C8B-B14F-4D97-AF65-F5344CB8AC3E}">
        <p14:creationId xmlns:p14="http://schemas.microsoft.com/office/powerpoint/2010/main" val="60976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Young Rider Championships</a:t>
            </a:r>
          </a:p>
        </p:txBody>
      </p:sp>
      <p:pic>
        <p:nvPicPr>
          <p:cNvPr id="1026" name="Picture 2">
            <a:extLst>
              <a:ext uri="{FF2B5EF4-FFF2-40B4-BE49-F238E27FC236}">
                <a16:creationId xmlns:a16="http://schemas.microsoft.com/office/drawing/2014/main" id="{6AB4906E-EE09-785B-F2B9-4BA11979313F}"/>
              </a:ext>
            </a:extLst>
          </p:cNvPr>
          <p:cNvPicPr>
            <a:picLocks noGrp="1" noChangeAspect="1" noChangeArrowheads="1"/>
          </p:cNvPicPr>
          <p:nvPr>
            <p:ph idx="1"/>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510753" y="62650"/>
            <a:ext cx="3216147" cy="1455794"/>
          </a:xfrm>
          <a:prstGeom prst="rect">
            <a:avLst/>
          </a:prstGeom>
          <a:noFill/>
          <a:effectLst>
            <a:softEdge rad="94764"/>
          </a:effectLst>
          <a:extLst>
            <a:ext uri="{909E8E84-426E-40DD-AFC4-6F175D3DCCD1}">
              <a14:hiddenFill xmlns:a14="http://schemas.microsoft.com/office/drawing/2010/main">
                <a:solidFill>
                  <a:srgbClr val="FFFFFF"/>
                </a:solidFill>
              </a14:hiddenFill>
            </a:ext>
          </a:extLst>
        </p:spPr>
      </p:pic>
      <p:pic>
        <p:nvPicPr>
          <p:cNvPr id="3" name="Picture 2" descr="A logo with a horse and a letter v&#10;&#10;Description automatically generated">
            <a:extLst>
              <a:ext uri="{FF2B5EF4-FFF2-40B4-BE49-F238E27FC236}">
                <a16:creationId xmlns:a16="http://schemas.microsoft.com/office/drawing/2014/main" id="{F7132A67-26F6-937D-331F-9C04A61E81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
        <p:nvSpPr>
          <p:cNvPr id="4" name="Content Placeholder 2">
            <a:extLst>
              <a:ext uri="{FF2B5EF4-FFF2-40B4-BE49-F238E27FC236}">
                <a16:creationId xmlns:a16="http://schemas.microsoft.com/office/drawing/2014/main" id="{AE012C99-A157-925F-249F-083F1DA60181}"/>
              </a:ext>
            </a:extLst>
          </p:cNvPr>
          <p:cNvSpPr txBox="1">
            <a:spLocks/>
          </p:cNvSpPr>
          <p:nvPr/>
        </p:nvSpPr>
        <p:spPr>
          <a:xfrm>
            <a:off x="1371599" y="2318197"/>
            <a:ext cx="9724031" cy="36833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2024 Location and Date</a:t>
            </a:r>
            <a:r>
              <a:rPr lang="en-US" sz="2000" dirty="0"/>
              <a:t>: The Maryland International (Adamstown, Md.) July 5-7, 2024</a:t>
            </a:r>
          </a:p>
          <a:p>
            <a:pPr marL="0" indent="0">
              <a:buFont typeface="Arial" panose="020B0604020202020204" pitchFamily="34" charset="0"/>
              <a:buNone/>
            </a:pPr>
            <a:r>
              <a:rPr lang="en-US" sz="2000" dirty="0"/>
              <a:t>Athletes interested in participating in the Championships must complete a USEF Area Declaration by May 1, 2024, at 12:00 p.m. ET.  </a:t>
            </a:r>
          </a:p>
          <a:p>
            <a:r>
              <a:rPr lang="en-US" sz="2000" dirty="0"/>
              <a:t>The Area Declaration is located on each USEF Athlete Dashboard under Online Applications. </a:t>
            </a:r>
          </a:p>
          <a:p>
            <a:pPr marL="0" indent="0">
              <a:buFont typeface="Arial" panose="020B0604020202020204" pitchFamily="34" charset="0"/>
              <a:buNone/>
            </a:pPr>
            <a:r>
              <a:rPr lang="en-US" sz="2000" dirty="0"/>
              <a:t>The qualifying period is January 1, 2023, through May 26, 2024. In addition to the USEF and FEI requirements to participate at each level, for the CCI3*, athletes will have to have an MER at a prior CCI3*-S within the qualifying period. For the CCI2*, athletes will have to have an MER at a prior CCI2*-S within the qualifying period.  Athletes participating in the CCI1* do not have any additional qualifications. </a:t>
            </a:r>
          </a:p>
          <a:p>
            <a:pPr marL="0" indent="0">
              <a:buFont typeface="Arial" panose="020B0604020202020204" pitchFamily="34" charset="0"/>
              <a:buNone/>
            </a:pPr>
            <a:r>
              <a:rPr lang="en-US" sz="2000" b="1" dirty="0"/>
              <a:t>Official Selection Procedures will be posted by USEF at the end of February. </a:t>
            </a:r>
          </a:p>
        </p:txBody>
      </p:sp>
    </p:spTree>
    <p:extLst>
      <p:ext uri="{BB962C8B-B14F-4D97-AF65-F5344CB8AC3E}">
        <p14:creationId xmlns:p14="http://schemas.microsoft.com/office/powerpoint/2010/main" val="368301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BF190-EEE7-2C4F-42AE-6A4C4E67980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Youth Council</a:t>
            </a:r>
          </a:p>
        </p:txBody>
      </p:sp>
      <p:sp>
        <p:nvSpPr>
          <p:cNvPr id="3" name="Content Placeholder 2">
            <a:extLst>
              <a:ext uri="{FF2B5EF4-FFF2-40B4-BE49-F238E27FC236}">
                <a16:creationId xmlns:a16="http://schemas.microsoft.com/office/drawing/2014/main" id="{E593084D-9D76-C7B9-F46A-4A9AE0CA8883}"/>
              </a:ext>
            </a:extLst>
          </p:cNvPr>
          <p:cNvSpPr>
            <a:spLocks noGrp="1"/>
          </p:cNvSpPr>
          <p:nvPr>
            <p:ph idx="1"/>
          </p:nvPr>
        </p:nvSpPr>
        <p:spPr>
          <a:xfrm>
            <a:off x="1371599" y="2318197"/>
            <a:ext cx="9724031" cy="3683358"/>
          </a:xfrm>
        </p:spPr>
        <p:txBody>
          <a:bodyPr anchor="t">
            <a:normAutofit/>
          </a:bodyPr>
          <a:lstStyle/>
          <a:p>
            <a:pPr marL="0" indent="0">
              <a:buNone/>
            </a:pPr>
            <a:r>
              <a:rPr lang="en-US" sz="2000" b="1" u="sng" dirty="0"/>
              <a:t>All Area V Young Rider Members</a:t>
            </a:r>
          </a:p>
          <a:p>
            <a:pPr marL="0" indent="0">
              <a:buNone/>
            </a:pPr>
            <a:r>
              <a:rPr lang="en-US" sz="2000" b="1" dirty="0"/>
              <a:t>Due Dates: Applications will open February 20</a:t>
            </a:r>
            <a:r>
              <a:rPr lang="en-US" sz="2000" b="1" baseline="30000" dirty="0"/>
              <a:t>th</a:t>
            </a:r>
            <a:r>
              <a:rPr lang="en-US" sz="2000" b="1" dirty="0"/>
              <a:t> and close March 5</a:t>
            </a:r>
            <a:r>
              <a:rPr lang="en-US" sz="2000" b="1" baseline="30000" dirty="0"/>
              <a:t>th</a:t>
            </a:r>
            <a:r>
              <a:rPr lang="en-US" sz="2000" b="1" dirty="0"/>
              <a:t>. </a:t>
            </a:r>
          </a:p>
          <a:p>
            <a:pPr marL="0" indent="0">
              <a:buNone/>
            </a:pPr>
            <a:r>
              <a:rPr lang="en-US" sz="2000" dirty="0"/>
              <a:t>Applications will be sent to all junior members listed on the Area V membership roster received from USEA via email. Links will also be provided on social media pages.</a:t>
            </a:r>
          </a:p>
          <a:p>
            <a:pPr marL="0" indent="0">
              <a:buNone/>
            </a:pPr>
            <a:r>
              <a:rPr lang="en-US" sz="2000" dirty="0"/>
              <a:t>This is an opportunity for junior members to take part in organizing social events, helping fundraise for young rider programs, and run social media campaigns. This invaluable experience looks great on a resume and will prepare council members for similar collegiate opportunities.</a:t>
            </a:r>
          </a:p>
        </p:txBody>
      </p:sp>
      <p:pic>
        <p:nvPicPr>
          <p:cNvPr id="7" name="Picture 6" descr="A logo with a horse and a letter v&#10;&#10;Description automatically generated">
            <a:extLst>
              <a:ext uri="{FF2B5EF4-FFF2-40B4-BE49-F238E27FC236}">
                <a16:creationId xmlns:a16="http://schemas.microsoft.com/office/drawing/2014/main" id="{25EBEA85-3A5F-882B-A426-A6B1C2E2331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4171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Interscholastic Eventing League</a:t>
            </a:r>
          </a:p>
        </p:txBody>
      </p:sp>
      <p:sp>
        <p:nvSpPr>
          <p:cNvPr id="3" name="Content Placeholder 2">
            <a:extLst>
              <a:ext uri="{FF2B5EF4-FFF2-40B4-BE49-F238E27FC236}">
                <a16:creationId xmlns:a16="http://schemas.microsoft.com/office/drawing/2014/main" id="{6CAC271D-C903-C54E-CCF6-6B1B4B2265B9}"/>
              </a:ext>
            </a:extLst>
          </p:cNvPr>
          <p:cNvSpPr>
            <a:spLocks noGrp="1"/>
          </p:cNvSpPr>
          <p:nvPr>
            <p:ph idx="1"/>
          </p:nvPr>
        </p:nvSpPr>
        <p:spPr>
          <a:xfrm>
            <a:off x="1371599" y="2318197"/>
            <a:ext cx="9724031" cy="3683358"/>
          </a:xfrm>
        </p:spPr>
        <p:txBody>
          <a:bodyPr anchor="t">
            <a:normAutofit/>
          </a:bodyPr>
          <a:lstStyle/>
          <a:p>
            <a:pPr marL="0" indent="0">
              <a:buNone/>
            </a:pPr>
            <a:r>
              <a:rPr lang="en-US" sz="2000" b="1" u="sng" dirty="0"/>
              <a:t>Area V Young Rider Fifth through Twelfth Graders</a:t>
            </a:r>
            <a:endParaRPr lang="en-US" sz="2000" dirty="0"/>
          </a:p>
          <a:p>
            <a:pPr marL="0" indent="0">
              <a:buNone/>
            </a:pPr>
            <a:r>
              <a:rPr lang="en-US" sz="2000" b="1" dirty="0"/>
              <a:t>Due dates: February 15</a:t>
            </a:r>
            <a:r>
              <a:rPr lang="en-US" sz="2000" b="1" baseline="30000" dirty="0"/>
              <a:t>th</a:t>
            </a:r>
            <a:r>
              <a:rPr lang="en-US" sz="2000" b="1" dirty="0"/>
              <a:t> Affiliate </a:t>
            </a:r>
            <a:r>
              <a:rPr lang="en-US" sz="2000" b="1" dirty="0">
                <a:hlinkClick r:id="rId2"/>
              </a:rPr>
              <a:t>Application</a:t>
            </a:r>
            <a:r>
              <a:rPr lang="en-US" sz="2000" b="1" dirty="0"/>
              <a:t> &amp; Roster</a:t>
            </a:r>
          </a:p>
          <a:p>
            <a:pPr marL="0" indent="0">
              <a:buNone/>
            </a:pPr>
            <a:r>
              <a:rPr lang="en-US" sz="2000" dirty="0"/>
              <a:t>IEL Application Forms, along with official affiliate rosters, should be sent to Jennifer Hardwick at </a:t>
            </a:r>
            <a:r>
              <a:rPr lang="en-US" sz="2000" dirty="0">
                <a:hlinkClick r:id="rId3"/>
              </a:rPr>
              <a:t>Jennifer@useventing.com</a:t>
            </a:r>
            <a:r>
              <a:rPr lang="en-US" sz="2000" dirty="0"/>
              <a:t>. Rosters should include: first name, last name, DOB, and email address information for all participants. </a:t>
            </a:r>
            <a:endParaRPr lang="en-US" sz="2000" b="1" dirty="0"/>
          </a:p>
          <a:p>
            <a:pPr marL="0" indent="0">
              <a:buNone/>
            </a:pPr>
            <a:r>
              <a:rPr lang="en-US" sz="2000" dirty="0"/>
              <a:t>Interscholastic teams should each register with the USEA as an interscholastic team affiliate. The interscholastic team can be any group of junior riders who share a common bond &amp; there is no limit on the size of an interscholastic team. The rosters that make up a team can be adjusted to add and remove riders during the year. Each affiliate team should elect one team representative to be the point of contact for the USEA (such as a coach, barn manager, or parent). </a:t>
            </a:r>
          </a:p>
        </p:txBody>
      </p:sp>
      <p:pic>
        <p:nvPicPr>
          <p:cNvPr id="5" name="Picture 4" descr="A logo with a horse and a letter v&#10;&#10;Description automatically generated">
            <a:extLst>
              <a:ext uri="{FF2B5EF4-FFF2-40B4-BE49-F238E27FC236}">
                <a16:creationId xmlns:a16="http://schemas.microsoft.com/office/drawing/2014/main" id="{B28E43A7-1FF0-E27A-DA7F-37B0A9037EE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94911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Interscholastic Eventing League</a:t>
            </a:r>
          </a:p>
        </p:txBody>
      </p:sp>
      <p:sp>
        <p:nvSpPr>
          <p:cNvPr id="3" name="Content Placeholder 2">
            <a:extLst>
              <a:ext uri="{FF2B5EF4-FFF2-40B4-BE49-F238E27FC236}">
                <a16:creationId xmlns:a16="http://schemas.microsoft.com/office/drawing/2014/main" id="{6CAC271D-C903-C54E-CCF6-6B1B4B2265B9}"/>
              </a:ext>
            </a:extLst>
          </p:cNvPr>
          <p:cNvSpPr>
            <a:spLocks noGrp="1"/>
          </p:cNvSpPr>
          <p:nvPr>
            <p:ph idx="1"/>
          </p:nvPr>
        </p:nvSpPr>
        <p:spPr>
          <a:xfrm>
            <a:off x="1371599" y="2318197"/>
            <a:ext cx="9724031" cy="3683358"/>
          </a:xfrm>
        </p:spPr>
        <p:txBody>
          <a:bodyPr anchor="t">
            <a:normAutofit/>
          </a:bodyPr>
          <a:lstStyle/>
          <a:p>
            <a:pPr marL="0" indent="0">
              <a:buNone/>
            </a:pPr>
            <a:r>
              <a:rPr lang="en-US" sz="2000" b="1" u="sng" dirty="0"/>
              <a:t>Area V Young Rider Fifth through Twelfth Graders</a:t>
            </a:r>
            <a:endParaRPr lang="en-US" sz="2000" dirty="0"/>
          </a:p>
          <a:p>
            <a:pPr marL="0" indent="0">
              <a:buNone/>
            </a:pPr>
            <a:r>
              <a:rPr lang="en-US" sz="2000" b="1" dirty="0"/>
              <a:t>Leaderboard: </a:t>
            </a:r>
            <a:r>
              <a:rPr lang="en-US" sz="2000" dirty="0"/>
              <a:t>Currently, there is a leaderboard for individual members of IEL. IT is working on making team leaderboards a possibility for the future.  </a:t>
            </a:r>
            <a:endParaRPr lang="en-US" sz="2000" b="1" dirty="0"/>
          </a:p>
          <a:p>
            <a:pPr marL="0" indent="0">
              <a:buNone/>
            </a:pPr>
            <a:r>
              <a:rPr lang="en-US" sz="2000" b="1" dirty="0"/>
              <a:t>Championships: </a:t>
            </a:r>
            <a:r>
              <a:rPr lang="en-US" sz="2000" dirty="0"/>
              <a:t>The USEA Board of Governors recently approved an inaugural IEL Championship to kick-off in 2024 at Stable View in Aiken, South Carolina, which will be held in conjunction with the USEA Intercollegiate Eventing Championships on May 4-5, 2024</a:t>
            </a:r>
          </a:p>
          <a:p>
            <a:pPr marL="0" indent="0">
              <a:buNone/>
            </a:pPr>
            <a:r>
              <a:rPr lang="en-US" sz="2000" b="1" dirty="0"/>
              <a:t> </a:t>
            </a:r>
          </a:p>
          <a:p>
            <a:pPr marL="0" indent="0">
              <a:buNone/>
            </a:pPr>
            <a:endParaRPr lang="en-US" sz="2000" b="1" u="sng" dirty="0"/>
          </a:p>
        </p:txBody>
      </p:sp>
      <p:pic>
        <p:nvPicPr>
          <p:cNvPr id="5" name="Picture 4" descr="A logo with a horse and a letter v&#10;&#10;Description automatically generated">
            <a:extLst>
              <a:ext uri="{FF2B5EF4-FFF2-40B4-BE49-F238E27FC236}">
                <a16:creationId xmlns:a16="http://schemas.microsoft.com/office/drawing/2014/main" id="{B28E43A7-1FF0-E27A-DA7F-37B0A9037EE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62811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Intercollegiate Eventing</a:t>
            </a:r>
          </a:p>
        </p:txBody>
      </p:sp>
      <p:sp>
        <p:nvSpPr>
          <p:cNvPr id="3" name="Content Placeholder 2">
            <a:extLst>
              <a:ext uri="{FF2B5EF4-FFF2-40B4-BE49-F238E27FC236}">
                <a16:creationId xmlns:a16="http://schemas.microsoft.com/office/drawing/2014/main" id="{6CAC271D-C903-C54E-CCF6-6B1B4B2265B9}"/>
              </a:ext>
            </a:extLst>
          </p:cNvPr>
          <p:cNvSpPr>
            <a:spLocks noGrp="1"/>
          </p:cNvSpPr>
          <p:nvPr>
            <p:ph idx="1"/>
          </p:nvPr>
        </p:nvSpPr>
        <p:spPr>
          <a:xfrm>
            <a:off x="1371599" y="2318197"/>
            <a:ext cx="9724031" cy="3683358"/>
          </a:xfrm>
        </p:spPr>
        <p:txBody>
          <a:bodyPr anchor="t">
            <a:normAutofit/>
          </a:bodyPr>
          <a:lstStyle/>
          <a:p>
            <a:pPr marL="0" indent="0">
              <a:buNone/>
            </a:pPr>
            <a:r>
              <a:rPr lang="en-US" sz="2000" b="1" u="sng" dirty="0"/>
              <a:t>Undergraduate College Students</a:t>
            </a:r>
          </a:p>
          <a:p>
            <a:pPr marL="0" indent="0">
              <a:buNone/>
            </a:pPr>
            <a:r>
              <a:rPr lang="en-US" sz="2000" b="1" dirty="0"/>
              <a:t>Texas Schools Currently Registered: </a:t>
            </a:r>
            <a:r>
              <a:rPr lang="en-US" sz="2000" dirty="0"/>
              <a:t>Baylor University, Texas A&amp;M University</a:t>
            </a:r>
          </a:p>
          <a:p>
            <a:pPr marL="0" indent="0">
              <a:buNone/>
            </a:pPr>
            <a:r>
              <a:rPr lang="en-US" sz="2000" dirty="0"/>
              <a:t>Any accredited university or college may register as an affiliate organization of the USEA. Once the institution is registered as an Affiliate, all current undergraduate students of that school will be eligible for a discounted USEA Collegiate Membership. </a:t>
            </a:r>
          </a:p>
          <a:p>
            <a:pPr marL="0" indent="0">
              <a:buNone/>
            </a:pPr>
            <a:r>
              <a:rPr lang="en-US" sz="2000" b="1" dirty="0"/>
              <a:t>All US Affiliate Programs: </a:t>
            </a:r>
            <a:r>
              <a:rPr lang="en-US" sz="2000" dirty="0">
                <a:hlinkClick r:id="rId2"/>
              </a:rPr>
              <a:t>Intercollegiate Eventing Program List</a:t>
            </a:r>
            <a:endParaRPr lang="en-US" sz="2000" dirty="0"/>
          </a:p>
        </p:txBody>
      </p:sp>
      <p:pic>
        <p:nvPicPr>
          <p:cNvPr id="5" name="Picture 4" descr="A logo with a horse and a letter v&#10;&#10;Description automatically generated">
            <a:extLst>
              <a:ext uri="{FF2B5EF4-FFF2-40B4-BE49-F238E27FC236}">
                <a16:creationId xmlns:a16="http://schemas.microsoft.com/office/drawing/2014/main" id="{0332F012-0CE6-1813-4C15-FF20A0E1CB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56396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USEA Emerging Athlete U21</a:t>
            </a:r>
          </a:p>
        </p:txBody>
      </p:sp>
      <p:pic>
        <p:nvPicPr>
          <p:cNvPr id="5" name="Picture 4" descr="A logo with a horse and a letter v&#10;&#10;Description automatically generated">
            <a:extLst>
              <a:ext uri="{FF2B5EF4-FFF2-40B4-BE49-F238E27FC236}">
                <a16:creationId xmlns:a16="http://schemas.microsoft.com/office/drawing/2014/main" id="{03071699-8A97-AB63-F403-AEC8DA9468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
        <p:nvSpPr>
          <p:cNvPr id="6" name="Content Placeholder 2">
            <a:extLst>
              <a:ext uri="{FF2B5EF4-FFF2-40B4-BE49-F238E27FC236}">
                <a16:creationId xmlns:a16="http://schemas.microsoft.com/office/drawing/2014/main" id="{8155206C-C651-23E2-260A-DAA4F60F6AD4}"/>
              </a:ext>
            </a:extLst>
          </p:cNvPr>
          <p:cNvSpPr>
            <a:spLocks noGrp="1"/>
          </p:cNvSpPr>
          <p:nvPr>
            <p:ph idx="1"/>
          </p:nvPr>
        </p:nvSpPr>
        <p:spPr>
          <a:xfrm>
            <a:off x="1371599" y="2318197"/>
            <a:ext cx="9724031" cy="3683358"/>
          </a:xfrm>
        </p:spPr>
        <p:txBody>
          <a:bodyPr anchor="t">
            <a:normAutofit fontScale="92500" lnSpcReduction="20000"/>
          </a:bodyPr>
          <a:lstStyle/>
          <a:p>
            <a:pPr marL="0" indent="0">
              <a:buNone/>
            </a:pPr>
            <a:r>
              <a:rPr lang="en-US" sz="2000" b="1" u="sng" dirty="0"/>
              <a:t>Area V Young Rider Members Under 21</a:t>
            </a:r>
          </a:p>
          <a:p>
            <a:pPr marL="0" indent="0">
              <a:buNone/>
            </a:pPr>
            <a:r>
              <a:rPr lang="en-US" sz="2000" b="1" dirty="0"/>
              <a:t>Dates: Applications are due March 15</a:t>
            </a:r>
            <a:r>
              <a:rPr lang="en-US" sz="2000" b="1" baseline="30000" dirty="0"/>
              <a:t>th</a:t>
            </a:r>
            <a:r>
              <a:rPr lang="en-US" sz="2000" b="1" dirty="0"/>
              <a:t> by 11pm CST </a:t>
            </a:r>
            <a:r>
              <a:rPr lang="en-US" sz="2000" b="1" dirty="0">
                <a:hlinkClick r:id="rId4"/>
              </a:rPr>
              <a:t>(Application Link)</a:t>
            </a:r>
            <a:endParaRPr lang="en-US" sz="2000" dirty="0"/>
          </a:p>
          <a:p>
            <a:pPr marL="0" indent="0">
              <a:buNone/>
            </a:pPr>
            <a:r>
              <a:rPr lang="en-US" sz="2000" b="1" dirty="0"/>
              <a:t>Concept: </a:t>
            </a:r>
            <a:r>
              <a:rPr lang="en-US" sz="2000" dirty="0"/>
              <a:t>The purpose of the USEA Emerging Athletes U21 program (EA21) is to identify and provide consistent quality instruction to the next generation of elite event riders. The aim is to create a pipeline for potential team riders by identifying and developing young talent. The intention is to provide young athletes with access to an added level of horsemanship and riding skills to further their training and skill development with greater consistency.</a:t>
            </a:r>
            <a:endParaRPr lang="en-US" sz="2000" b="1" dirty="0"/>
          </a:p>
          <a:p>
            <a:pPr marL="0" indent="0">
              <a:buNone/>
            </a:pPr>
            <a:r>
              <a:rPr lang="en-US" sz="2000" b="1" dirty="0"/>
              <a:t>Applicant Requirements:</a:t>
            </a:r>
          </a:p>
          <a:p>
            <a:r>
              <a:rPr lang="en-US" sz="2000" dirty="0"/>
              <a:t>Applicants should be 21 years or younger per FEI standards;</a:t>
            </a:r>
          </a:p>
          <a:p>
            <a:r>
              <a:rPr lang="en-US" sz="2000" dirty="0"/>
              <a:t>Applicants must be a U.S. citizen and a member in good standing of the USEA;</a:t>
            </a:r>
          </a:p>
          <a:p>
            <a:r>
              <a:rPr lang="en-US" sz="2000" dirty="0"/>
              <a:t>Applicants must be current and active members of their USEA Area Young Riders Program, and;</a:t>
            </a:r>
          </a:p>
          <a:p>
            <a:r>
              <a:rPr lang="en-US" sz="2000" dirty="0"/>
              <a:t>Applicants must be established at the Training level or higher (minimum of 4 MER’s at the Training level or higher)</a:t>
            </a:r>
          </a:p>
        </p:txBody>
      </p:sp>
    </p:spTree>
    <p:extLst>
      <p:ext uri="{BB962C8B-B14F-4D97-AF65-F5344CB8AC3E}">
        <p14:creationId xmlns:p14="http://schemas.microsoft.com/office/powerpoint/2010/main" val="234760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9DAD6-8F4D-A256-2D85-90DBA682F2D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Summer Camp</a:t>
            </a:r>
          </a:p>
        </p:txBody>
      </p:sp>
      <p:sp>
        <p:nvSpPr>
          <p:cNvPr id="3" name="Content Placeholder 2">
            <a:extLst>
              <a:ext uri="{FF2B5EF4-FFF2-40B4-BE49-F238E27FC236}">
                <a16:creationId xmlns:a16="http://schemas.microsoft.com/office/drawing/2014/main" id="{AFCA336A-5E5E-432C-B318-7F12F29CD4AE}"/>
              </a:ext>
            </a:extLst>
          </p:cNvPr>
          <p:cNvSpPr>
            <a:spLocks noGrp="1"/>
          </p:cNvSpPr>
          <p:nvPr>
            <p:ph idx="1"/>
          </p:nvPr>
        </p:nvSpPr>
        <p:spPr>
          <a:xfrm>
            <a:off x="1371599" y="2318197"/>
            <a:ext cx="9724031" cy="3683358"/>
          </a:xfrm>
        </p:spPr>
        <p:txBody>
          <a:bodyPr anchor="t">
            <a:normAutofit lnSpcReduction="10000"/>
          </a:bodyPr>
          <a:lstStyle/>
          <a:p>
            <a:pPr marL="0" indent="0">
              <a:buNone/>
            </a:pPr>
            <a:r>
              <a:rPr lang="en-US" sz="2000" b="1" u="sng" dirty="0"/>
              <a:t>All Area V Young Rider Members</a:t>
            </a:r>
          </a:p>
          <a:p>
            <a:pPr marL="0" indent="0">
              <a:buNone/>
            </a:pPr>
            <a:r>
              <a:rPr lang="en-US" sz="2000" b="1" dirty="0"/>
              <a:t>Dates: June 20 – 23 </a:t>
            </a:r>
            <a:r>
              <a:rPr lang="en-US" sz="2000" dirty="0"/>
              <a:t>(Entries open March 1)</a:t>
            </a:r>
          </a:p>
          <a:p>
            <a:pPr marL="0" indent="0">
              <a:buNone/>
            </a:pPr>
            <a:r>
              <a:rPr lang="en-US" sz="2000" b="1" dirty="0"/>
              <a:t>Location: Willow Draw</a:t>
            </a:r>
          </a:p>
          <a:p>
            <a:pPr marL="0" indent="0">
              <a:buNone/>
            </a:pPr>
            <a:r>
              <a:rPr lang="en-US" sz="2000" b="1" dirty="0"/>
              <a:t>Coaching: TBD </a:t>
            </a:r>
            <a:r>
              <a:rPr lang="en-US" sz="2000" dirty="0"/>
              <a:t>(waiting on confirmation)</a:t>
            </a:r>
          </a:p>
          <a:p>
            <a:pPr marL="0" indent="0">
              <a:buNone/>
            </a:pPr>
            <a:r>
              <a:rPr lang="en-US" sz="2000" b="1" dirty="0"/>
              <a:t>Cost: $750</a:t>
            </a:r>
          </a:p>
          <a:p>
            <a:pPr marL="0" indent="0">
              <a:buNone/>
            </a:pPr>
            <a:r>
              <a:rPr lang="en-US" sz="2000" dirty="0"/>
              <a:t>The cost for camp will cover overnight accommodations, meals from Thursday night through Sunday morning, stabling from June 20-23</a:t>
            </a:r>
            <a:r>
              <a:rPr lang="en-US" sz="2000" baseline="30000" dirty="0"/>
              <a:t>rd</a:t>
            </a:r>
            <a:r>
              <a:rPr lang="en-US" sz="2000" dirty="0"/>
              <a:t> and three days of instruction, learning activities, and group bonding. ALL LEVELS ARE ACCEPTED. </a:t>
            </a:r>
          </a:p>
          <a:p>
            <a:pPr marL="0" indent="0">
              <a:buNone/>
            </a:pPr>
            <a:r>
              <a:rPr lang="en-US" sz="2000" dirty="0"/>
              <a:t>Entries open March 1 via email and social media. There are 24 spots available, which will be filled on a first come, first served basis. After the 24 spots have been filled, a waitlist will be created in case a rider is unable to participate after committing to attend.</a:t>
            </a:r>
          </a:p>
        </p:txBody>
      </p:sp>
      <p:pic>
        <p:nvPicPr>
          <p:cNvPr id="5" name="Picture 4" descr="A logo with a horse and a letter v&#10;&#10;Description automatically generated">
            <a:extLst>
              <a:ext uri="{FF2B5EF4-FFF2-40B4-BE49-F238E27FC236}">
                <a16:creationId xmlns:a16="http://schemas.microsoft.com/office/drawing/2014/main" id="{2D183636-521E-FB0D-3A26-D63F5CACDD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90520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Grant Opportunities</a:t>
            </a:r>
          </a:p>
        </p:txBody>
      </p:sp>
      <p:sp>
        <p:nvSpPr>
          <p:cNvPr id="3" name="Content Placeholder 2">
            <a:extLst>
              <a:ext uri="{FF2B5EF4-FFF2-40B4-BE49-F238E27FC236}">
                <a16:creationId xmlns:a16="http://schemas.microsoft.com/office/drawing/2014/main" id="{6CAC271D-C903-C54E-CCF6-6B1B4B2265B9}"/>
              </a:ext>
            </a:extLst>
          </p:cNvPr>
          <p:cNvSpPr>
            <a:spLocks noGrp="1"/>
          </p:cNvSpPr>
          <p:nvPr>
            <p:ph idx="1"/>
          </p:nvPr>
        </p:nvSpPr>
        <p:spPr>
          <a:xfrm>
            <a:off x="1371599" y="2318197"/>
            <a:ext cx="9724031" cy="3683358"/>
          </a:xfrm>
        </p:spPr>
        <p:txBody>
          <a:bodyPr anchor="ctr">
            <a:normAutofit/>
          </a:bodyPr>
          <a:lstStyle/>
          <a:p>
            <a:pPr marL="0" indent="0">
              <a:buNone/>
            </a:pPr>
            <a:r>
              <a:rPr lang="en-US" sz="2000" b="1" u="sng" dirty="0"/>
              <a:t>High School Seniors Preparing to Enter a College or University</a:t>
            </a:r>
          </a:p>
          <a:p>
            <a:pPr marL="0" indent="0">
              <a:buNone/>
            </a:pPr>
            <a:r>
              <a:rPr lang="en-US" sz="2000" dirty="0"/>
              <a:t>US Equestrian offers five $1,000 scholarships for High School Seniors preparing to enter a College or University. Scholarship funds are provided to students interested in furthering his or her equestrian knowledge and skills throughout college. Applicants must continue to be involved in equestrian related experiences throughout college to be considered. This can be through an equestrian-related degree or classes, participation in an intercollegiate equestrian team or club, an equestrian related internship, job, volunteer work, or any other proven commitment to continued involvement and education in equestrian sport. Scholarship funds will be awarded directly to the recipient's educational institution. </a:t>
            </a:r>
          </a:p>
          <a:p>
            <a:pPr marL="0" indent="0">
              <a:buNone/>
            </a:pPr>
            <a:endParaRPr lang="en-US" sz="2000" dirty="0"/>
          </a:p>
          <a:p>
            <a:pPr marL="0" indent="0">
              <a:buNone/>
            </a:pPr>
            <a:r>
              <a:rPr lang="en-US" sz="2000" b="1" dirty="0"/>
              <a:t>Application: </a:t>
            </a:r>
            <a:r>
              <a:rPr lang="en-US" sz="2000" b="1" dirty="0">
                <a:hlinkClick r:id="rId2"/>
              </a:rPr>
              <a:t>Higher Education Scholarship for graduating High School Seniors</a:t>
            </a:r>
            <a:r>
              <a:rPr lang="en-US" sz="2000" b="1" dirty="0"/>
              <a:t> </a:t>
            </a:r>
          </a:p>
        </p:txBody>
      </p:sp>
      <p:pic>
        <p:nvPicPr>
          <p:cNvPr id="5" name="Picture 4" descr="A logo with a horse and a letter v&#10;&#10;Description automatically generated">
            <a:extLst>
              <a:ext uri="{FF2B5EF4-FFF2-40B4-BE49-F238E27FC236}">
                <a16:creationId xmlns:a16="http://schemas.microsoft.com/office/drawing/2014/main" id="{A1F9920A-6C5A-BE7C-F25F-1B988C3B07A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22098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C4139-7D0E-DEE8-0210-B58B030A4D8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Grant Opportunities</a:t>
            </a:r>
          </a:p>
        </p:txBody>
      </p:sp>
      <p:sp>
        <p:nvSpPr>
          <p:cNvPr id="3" name="Content Placeholder 2">
            <a:extLst>
              <a:ext uri="{FF2B5EF4-FFF2-40B4-BE49-F238E27FC236}">
                <a16:creationId xmlns:a16="http://schemas.microsoft.com/office/drawing/2014/main" id="{6CAC271D-C903-C54E-CCF6-6B1B4B2265B9}"/>
              </a:ext>
            </a:extLst>
          </p:cNvPr>
          <p:cNvSpPr>
            <a:spLocks noGrp="1"/>
          </p:cNvSpPr>
          <p:nvPr>
            <p:ph idx="1"/>
          </p:nvPr>
        </p:nvSpPr>
        <p:spPr>
          <a:xfrm>
            <a:off x="1371599" y="2318197"/>
            <a:ext cx="9724031" cy="3683358"/>
          </a:xfrm>
        </p:spPr>
        <p:txBody>
          <a:bodyPr anchor="ctr">
            <a:normAutofit fontScale="85000" lnSpcReduction="10000"/>
          </a:bodyPr>
          <a:lstStyle/>
          <a:p>
            <a:pPr marL="0" indent="0">
              <a:buNone/>
            </a:pPr>
            <a:r>
              <a:rPr lang="en-US" sz="2000" b="1" u="sng" dirty="0"/>
              <a:t>Other Grant Opportunities Available</a:t>
            </a:r>
          </a:p>
          <a:p>
            <a:r>
              <a:rPr lang="en-US" sz="2000" dirty="0"/>
              <a:t>US Eventing Foundation Grant - Seema Sonnad Junior Rider Grant (2* - 14-18 </a:t>
            </a:r>
            <a:r>
              <a:rPr lang="en-US" sz="2000" dirty="0" err="1"/>
              <a:t>yrs</a:t>
            </a:r>
            <a:r>
              <a:rPr lang="en-US" sz="2000" dirty="0"/>
              <a:t> of age aiming for 3*)</a:t>
            </a:r>
          </a:p>
          <a:p>
            <a:r>
              <a:rPr lang="en-US" sz="2000" dirty="0"/>
              <a:t>US Eventing Foundation Grant - Ocala Horse Properties Rebecca Farm Flight Grant (3* and 4*)</a:t>
            </a:r>
          </a:p>
          <a:p>
            <a:r>
              <a:rPr lang="en-US" sz="2000" dirty="0"/>
              <a:t>US Eventing Foundation Grant - MARS </a:t>
            </a:r>
            <a:r>
              <a:rPr lang="en-US" sz="2000" dirty="0" err="1"/>
              <a:t>Bromont</a:t>
            </a:r>
            <a:r>
              <a:rPr lang="en-US" sz="2000" dirty="0"/>
              <a:t> Rising Grants (E25 candidate - </a:t>
            </a:r>
            <a:r>
              <a:rPr lang="en-US" sz="2000" dirty="0" err="1"/>
              <a:t>Bromont</a:t>
            </a:r>
            <a:r>
              <a:rPr lang="en-US" sz="2000" dirty="0"/>
              <a:t> attendance</a:t>
            </a:r>
          </a:p>
          <a:p>
            <a:r>
              <a:rPr lang="en-US" sz="2000" dirty="0"/>
              <a:t>expenses)</a:t>
            </a:r>
          </a:p>
          <a:p>
            <a:r>
              <a:rPr lang="en-US" sz="2000" dirty="0"/>
              <a:t>US Eventing Foundation Grant – Richard </a:t>
            </a:r>
            <a:r>
              <a:rPr lang="en-US" sz="2000" dirty="0" err="1"/>
              <a:t>Picken</a:t>
            </a:r>
            <a:r>
              <a:rPr lang="en-US" sz="2000" dirty="0"/>
              <a:t> Memorial Grant (FEI CCI2* or higher + 25 </a:t>
            </a:r>
            <a:r>
              <a:rPr lang="en-US" sz="2000" dirty="0" err="1"/>
              <a:t>yrs</a:t>
            </a:r>
            <a:r>
              <a:rPr lang="en-US" sz="2000" dirty="0"/>
              <a:t> and</a:t>
            </a:r>
          </a:p>
          <a:p>
            <a:r>
              <a:rPr lang="en-US" sz="2000" dirty="0"/>
              <a:t>younger)</a:t>
            </a:r>
          </a:p>
          <a:p>
            <a:r>
              <a:rPr lang="en-US" sz="2000" dirty="0"/>
              <a:t>US Eventing Foundation Grant - Rebecca Broussard Developing Rider Grants (4* riders)</a:t>
            </a:r>
          </a:p>
          <a:p>
            <a:r>
              <a:rPr lang="en-US" sz="2000" dirty="0"/>
              <a:t>US Eventing Foundation Grant - Essex Horse Trials Grant (FEI 4* +under 25 </a:t>
            </a:r>
            <a:r>
              <a:rPr lang="en-US" sz="2000" dirty="0" err="1"/>
              <a:t>yrs</a:t>
            </a:r>
            <a:r>
              <a:rPr lang="en-US" sz="2000" dirty="0"/>
              <a:t> of age)</a:t>
            </a:r>
          </a:p>
          <a:p>
            <a:r>
              <a:rPr lang="en-US" sz="2000" dirty="0"/>
              <a:t>US Eventing Foundation Grant - Wilton Fair Fund Grant (FEI 4*+ under 29 </a:t>
            </a:r>
            <a:r>
              <a:rPr lang="en-US" sz="2000" dirty="0" err="1"/>
              <a:t>yrs</a:t>
            </a:r>
            <a:r>
              <a:rPr lang="en-US" sz="2000" dirty="0"/>
              <a:t> of age - Europe Training</a:t>
            </a:r>
          </a:p>
          <a:p>
            <a:r>
              <a:rPr lang="en-US" sz="2000" dirty="0"/>
              <a:t>Expenses)</a:t>
            </a:r>
          </a:p>
        </p:txBody>
      </p:sp>
      <p:pic>
        <p:nvPicPr>
          <p:cNvPr id="5" name="Picture 4" descr="A logo with a horse and a letter v&#10;&#10;Description automatically generated">
            <a:extLst>
              <a:ext uri="{FF2B5EF4-FFF2-40B4-BE49-F238E27FC236}">
                <a16:creationId xmlns:a16="http://schemas.microsoft.com/office/drawing/2014/main" id="{A1F9920A-6C5A-BE7C-F25F-1B988C3B07A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879" b="84606" l="8216" r="73944"/>
                    </a14:imgEffect>
                  </a14:imgLayer>
                </a14:imgProps>
              </a:ext>
            </a:extLst>
          </a:blip>
          <a:srcRect l="27422" t="24178" r="30206" b="26437"/>
          <a:stretch/>
        </p:blipFill>
        <p:spPr>
          <a:xfrm>
            <a:off x="10696353" y="5599813"/>
            <a:ext cx="1573616" cy="1311346"/>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62747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3829</TotalTime>
  <Words>1143</Words>
  <Application>Microsoft Macintosh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Parent Meeting 2024</vt:lpstr>
      <vt:lpstr>Youth Council</vt:lpstr>
      <vt:lpstr>Interscholastic Eventing League</vt:lpstr>
      <vt:lpstr>Interscholastic Eventing League</vt:lpstr>
      <vt:lpstr>Intercollegiate Eventing</vt:lpstr>
      <vt:lpstr>USEA Emerging Athlete U21</vt:lpstr>
      <vt:lpstr>Summer Camp</vt:lpstr>
      <vt:lpstr>Grant Opportunities</vt:lpstr>
      <vt:lpstr>Grant Opportunities</vt:lpstr>
      <vt:lpstr>Young Rider Championships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Meeting 2024</dc:title>
  <dc:creator>Elizabeth New</dc:creator>
  <cp:lastModifiedBy>Catherine Peinado</cp:lastModifiedBy>
  <cp:revision>17</cp:revision>
  <dcterms:created xsi:type="dcterms:W3CDTF">2024-02-08T17:02:56Z</dcterms:created>
  <dcterms:modified xsi:type="dcterms:W3CDTF">2024-03-08T15:57:51Z</dcterms:modified>
</cp:coreProperties>
</file>